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7" r:id="rId1"/>
  </p:sldMasterIdLst>
  <p:sldIdLst>
    <p:sldId id="256" r:id="rId2"/>
    <p:sldId id="257" r:id="rId3"/>
    <p:sldId id="258" r:id="rId4"/>
    <p:sldId id="259" r:id="rId5"/>
    <p:sldId id="260" r:id="rId6"/>
    <p:sldId id="261" r:id="rId7"/>
    <p:sldId id="262" r:id="rId8"/>
    <p:sldId id="263" r:id="rId9"/>
    <p:sldId id="267" r:id="rId10"/>
    <p:sldId id="264"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3" autoAdjust="0"/>
    <p:restoredTop sz="94660"/>
  </p:normalViewPr>
  <p:slideViewPr>
    <p:cSldViewPr snapToGrid="0">
      <p:cViewPr varScale="1">
        <p:scale>
          <a:sx n="69" d="100"/>
          <a:sy n="69" d="100"/>
        </p:scale>
        <p:origin x="6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537BBDBD-EA4D-4F22-912F-63C45EC726CF}" type="datetimeFigureOut">
              <a:rPr lang="en-US" smtClean="0"/>
              <a:t>4/11/2021</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49511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7BBDBD-EA4D-4F22-912F-63C45EC726CF}" type="datetimeFigureOut">
              <a:rPr lang="en-US" smtClean="0"/>
              <a:t>4/11/2021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3646994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37BBDBD-EA4D-4F22-912F-63C45EC726CF}" type="datetimeFigureOut">
              <a:rPr lang="en-US" smtClean="0"/>
              <a:t>4/11/2021</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1581109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37BBDBD-EA4D-4F22-912F-63C45EC726CF}" type="datetimeFigureOut">
              <a:rPr lang="en-US" smtClean="0"/>
              <a:t>4/11/2021</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A9F1D5D5-E82A-4C12-BA9E-982DDE4EC3BD}"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966910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537BBDBD-EA4D-4F22-912F-63C45EC726CF}" type="datetimeFigureOut">
              <a:rPr lang="en-US" smtClean="0"/>
              <a:t>4/11/2021</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7498401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37BBDBD-EA4D-4F22-912F-63C45EC726CF}" type="datetimeFigureOut">
              <a:rPr lang="en-US" smtClean="0"/>
              <a:t>4/11/2021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20418295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37BBDBD-EA4D-4F22-912F-63C45EC726CF}" type="datetimeFigureOut">
              <a:rPr lang="en-US" smtClean="0"/>
              <a:t>4/11/2021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15980840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7BBDBD-EA4D-4F22-912F-63C45EC726CF}" type="datetimeFigureOut">
              <a:rPr lang="en-US" smtClean="0"/>
              <a:t>4/11/2021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4137963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537BBDBD-EA4D-4F22-912F-63C45EC726CF}" type="datetimeFigureOut">
              <a:rPr lang="en-US" smtClean="0"/>
              <a:t>4/11/2021</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4119112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7BBDBD-EA4D-4F22-912F-63C45EC726CF}" type="datetimeFigureOut">
              <a:rPr lang="en-US" smtClean="0"/>
              <a:t>4/11/2021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36026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537BBDBD-EA4D-4F22-912F-63C45EC726CF}" type="datetimeFigureOut">
              <a:rPr lang="en-US" smtClean="0"/>
              <a:t>4/11/2021</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240625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7BBDBD-EA4D-4F22-912F-63C45EC726CF}" type="datetimeFigureOut">
              <a:rPr lang="en-US" smtClean="0"/>
              <a:t>4/11/2021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1890087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7BBDBD-EA4D-4F22-912F-63C45EC726CF}" type="datetimeFigureOut">
              <a:rPr lang="en-US" smtClean="0"/>
              <a:t>4/11/2021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3148298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7BBDBD-EA4D-4F22-912F-63C45EC726CF}" type="datetimeFigureOut">
              <a:rPr lang="en-US" smtClean="0"/>
              <a:t>4/11/2021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1383064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7BBDBD-EA4D-4F22-912F-63C45EC726CF}" type="datetimeFigureOut">
              <a:rPr lang="en-US" smtClean="0"/>
              <a:t>4/11/2021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2049320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7BBDBD-EA4D-4F22-912F-63C45EC726CF}" type="datetimeFigureOut">
              <a:rPr lang="en-US" smtClean="0"/>
              <a:t>4/11/2021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1727893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7BBDBD-EA4D-4F22-912F-63C45EC726CF}" type="datetimeFigureOut">
              <a:rPr lang="en-US" smtClean="0"/>
              <a:t>4/11/2021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F1D5D5-E82A-4C12-BA9E-982DDE4EC3BD}" type="slidenum">
              <a:rPr lang="en-US" smtClean="0"/>
              <a:t>‹#›</a:t>
            </a:fld>
            <a:endParaRPr lang="en-US"/>
          </a:p>
        </p:txBody>
      </p:sp>
    </p:spTree>
    <p:extLst>
      <p:ext uri="{BB962C8B-B14F-4D97-AF65-F5344CB8AC3E}">
        <p14:creationId xmlns:p14="http://schemas.microsoft.com/office/powerpoint/2010/main" val="3503376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37BBDBD-EA4D-4F22-912F-63C45EC726CF}" type="datetimeFigureOut">
              <a:rPr lang="en-US" smtClean="0"/>
              <a:t>4/11/2021</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9F1D5D5-E82A-4C12-BA9E-982DDE4EC3BD}" type="slidenum">
              <a:rPr lang="en-US" smtClean="0"/>
              <a:t>‹#›</a:t>
            </a:fld>
            <a:endParaRPr lang="en-US"/>
          </a:p>
        </p:txBody>
      </p:sp>
    </p:spTree>
    <p:extLst>
      <p:ext uri="{BB962C8B-B14F-4D97-AF65-F5344CB8AC3E}">
        <p14:creationId xmlns:p14="http://schemas.microsoft.com/office/powerpoint/2010/main" val="1334156623"/>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 id="2147483820" r:id="rId13"/>
    <p:sldLayoutId id="2147483821" r:id="rId14"/>
    <p:sldLayoutId id="2147483822" r:id="rId15"/>
    <p:sldLayoutId id="2147483823" r:id="rId16"/>
    <p:sldLayoutId id="2147483824"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377FD-9ABF-4665-B521-64A895AC82C6}"/>
              </a:ext>
            </a:extLst>
          </p:cNvPr>
          <p:cNvSpPr>
            <a:spLocks noGrp="1"/>
          </p:cNvSpPr>
          <p:nvPr>
            <p:ph type="ctrTitle"/>
          </p:nvPr>
        </p:nvSpPr>
        <p:spPr>
          <a:xfrm>
            <a:off x="1316183" y="789709"/>
            <a:ext cx="10169236" cy="5181600"/>
          </a:xfrm>
        </p:spPr>
        <p:txBody>
          <a:bodyPr>
            <a:normAutofit/>
          </a:bodyPr>
          <a:lstStyle/>
          <a:p>
            <a:pPr algn="ctr"/>
            <a:r>
              <a:rPr lang="en-US" sz="3200" b="1" cap="none" dirty="0">
                <a:latin typeface="Poor Richard" panose="02080502050505020702" pitchFamily="18" charset="0"/>
              </a:rPr>
              <a:t>Bilingual education in the ethnically mixed areas along the Slovene–Italian border</a:t>
            </a:r>
            <a:br>
              <a:rPr lang="en-US" sz="3200" b="1" cap="none" dirty="0">
                <a:latin typeface="Poor Richard" panose="02080502050505020702" pitchFamily="18" charset="0"/>
              </a:rPr>
            </a:br>
            <a:br>
              <a:rPr lang="en-US" sz="3200" b="1" cap="none" dirty="0">
                <a:latin typeface="Poor Richard" panose="02080502050505020702" pitchFamily="18" charset="0"/>
              </a:rPr>
            </a:br>
            <a:br>
              <a:rPr lang="en-US" sz="3200" b="1" dirty="0">
                <a:latin typeface="Poor Richard" panose="02080502050505020702" pitchFamily="18" charset="0"/>
              </a:rPr>
            </a:br>
            <a:br>
              <a:rPr lang="en-US" sz="3200" dirty="0">
                <a:latin typeface="Poor Richard" panose="02080502050505020702" pitchFamily="18" charset="0"/>
              </a:rPr>
            </a:br>
            <a:r>
              <a:rPr lang="en-US" sz="3200" cap="none" dirty="0">
                <a:latin typeface="Poor Richard" panose="02080502050505020702" pitchFamily="18" charset="0"/>
              </a:rPr>
              <a:t>Author</a:t>
            </a:r>
            <a:br>
              <a:rPr lang="en-US" sz="3200" cap="none" dirty="0">
                <a:latin typeface="Poor Richard" panose="02080502050505020702" pitchFamily="18" charset="0"/>
              </a:rPr>
            </a:br>
            <a:r>
              <a:rPr lang="en-US" sz="3200" cap="none" dirty="0">
                <a:latin typeface="Poor Richard" panose="02080502050505020702" pitchFamily="18" charset="0"/>
              </a:rPr>
              <a:t>Institutional Affiliation</a:t>
            </a:r>
            <a:br>
              <a:rPr lang="en-US" sz="3200" cap="none" dirty="0">
                <a:latin typeface="Poor Richard" panose="02080502050505020702" pitchFamily="18" charset="0"/>
              </a:rPr>
            </a:br>
            <a:r>
              <a:rPr lang="en-US" sz="3200" cap="none" dirty="0">
                <a:latin typeface="Poor Richard" panose="02080502050505020702" pitchFamily="18" charset="0"/>
              </a:rPr>
              <a:t>Instructor </a:t>
            </a:r>
            <a:br>
              <a:rPr lang="en-US" sz="3200" cap="none" dirty="0">
                <a:latin typeface="Poor Richard" panose="02080502050505020702" pitchFamily="18" charset="0"/>
              </a:rPr>
            </a:br>
            <a:r>
              <a:rPr lang="en-US" sz="3200" cap="none" dirty="0">
                <a:latin typeface="Poor Richard" panose="02080502050505020702" pitchFamily="18" charset="0"/>
              </a:rPr>
              <a:t>Course code </a:t>
            </a:r>
            <a:br>
              <a:rPr lang="en-US" sz="3200" cap="none" dirty="0">
                <a:latin typeface="Poor Richard" panose="02080502050505020702" pitchFamily="18" charset="0"/>
              </a:rPr>
            </a:br>
            <a:r>
              <a:rPr lang="en-US" sz="3200" cap="none" dirty="0">
                <a:latin typeface="Poor Richard" panose="02080502050505020702" pitchFamily="18" charset="0"/>
              </a:rPr>
              <a:t>Date of submission </a:t>
            </a:r>
            <a:br>
              <a:rPr lang="en-US" sz="3200" cap="none" dirty="0">
                <a:latin typeface="Poor Richard" panose="02080502050505020702" pitchFamily="18" charset="0"/>
              </a:rPr>
            </a:br>
            <a:endParaRPr lang="en-US" sz="3200" dirty="0">
              <a:latin typeface="Poor Richard" panose="02080502050505020702" pitchFamily="18" charset="0"/>
            </a:endParaRPr>
          </a:p>
        </p:txBody>
      </p:sp>
    </p:spTree>
    <p:extLst>
      <p:ext uri="{BB962C8B-B14F-4D97-AF65-F5344CB8AC3E}">
        <p14:creationId xmlns:p14="http://schemas.microsoft.com/office/powerpoint/2010/main" val="2022343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0A425-245D-45CE-AA94-301AD4E9F8B4}"/>
              </a:ext>
            </a:extLst>
          </p:cNvPr>
          <p:cNvSpPr>
            <a:spLocks noGrp="1"/>
          </p:cNvSpPr>
          <p:nvPr>
            <p:ph type="title"/>
          </p:nvPr>
        </p:nvSpPr>
        <p:spPr/>
        <p:txBody>
          <a:bodyPr>
            <a:normAutofit/>
          </a:bodyPr>
          <a:lstStyle/>
          <a:p>
            <a:pPr algn="ctr"/>
            <a:r>
              <a:rPr lang="en-US" sz="3200" b="1" cap="none" dirty="0"/>
              <a:t>Summary</a:t>
            </a:r>
            <a:endParaRPr lang="en-US" sz="3200" b="1" dirty="0"/>
          </a:p>
        </p:txBody>
      </p:sp>
      <p:sp>
        <p:nvSpPr>
          <p:cNvPr id="3" name="Content Placeholder 2">
            <a:extLst>
              <a:ext uri="{FF2B5EF4-FFF2-40B4-BE49-F238E27FC236}">
                <a16:creationId xmlns:a16="http://schemas.microsoft.com/office/drawing/2014/main" id="{A20B3723-B1DE-47C2-962F-FF473F452880}"/>
              </a:ext>
            </a:extLst>
          </p:cNvPr>
          <p:cNvSpPr>
            <a:spLocks noGrp="1"/>
          </p:cNvSpPr>
          <p:nvPr>
            <p:ph idx="1"/>
          </p:nvPr>
        </p:nvSpPr>
        <p:spPr>
          <a:xfrm>
            <a:off x="1141412" y="1704110"/>
            <a:ext cx="9905999" cy="4807526"/>
          </a:xfrm>
        </p:spPr>
        <p:txBody>
          <a:bodyPr>
            <a:normAutofit/>
          </a:bodyPr>
          <a:lstStyle/>
          <a:p>
            <a:pPr algn="just"/>
            <a:r>
              <a:rPr lang="en-US" dirty="0">
                <a:latin typeface="Poor Richard" panose="02080502050505020702" pitchFamily="18" charset="0"/>
              </a:rPr>
              <a:t>This paper presents research results on the system of bilingual education in the Slovene-Italian border area that observably hosts ethnically diverse populations</a:t>
            </a:r>
          </a:p>
          <a:p>
            <a:pPr algn="just"/>
            <a:r>
              <a:rPr lang="en-US" dirty="0">
                <a:latin typeface="Poor Richard" panose="02080502050505020702" pitchFamily="18" charset="0"/>
              </a:rPr>
              <a:t>Based on the findings from this study, it can be concluded that Slovene schools have assumed an increasingly important role in the integration of the border areas while in Italy there is a danger regarding the formal and the informal status of minority languages consequently leading to the expansion of English in Italian minority schools. </a:t>
            </a:r>
          </a:p>
          <a:p>
            <a:pPr algn="just"/>
            <a:r>
              <a:rPr lang="en-US" dirty="0">
                <a:latin typeface="Poor Richard" panose="02080502050505020702" pitchFamily="18" charset="0"/>
              </a:rPr>
              <a:t>A comparison of the examination results revealed that Slovene students presented significantly better communicative competence in the minority language than their counterparts in Italy. </a:t>
            </a:r>
          </a:p>
          <a:p>
            <a:pPr algn="just"/>
            <a:r>
              <a:rPr lang="en-US" dirty="0">
                <a:latin typeface="Poor Richard" panose="02080502050505020702" pitchFamily="18" charset="0"/>
              </a:rPr>
              <a:t>Most of them were successful in Italian tests and achieved the stated objectives.</a:t>
            </a:r>
          </a:p>
          <a:p>
            <a:pPr algn="just"/>
            <a:endParaRPr lang="en-US" dirty="0">
              <a:latin typeface="Poor Richard" panose="02080502050505020702" pitchFamily="18" charset="0"/>
            </a:endParaRPr>
          </a:p>
        </p:txBody>
      </p:sp>
    </p:spTree>
    <p:extLst>
      <p:ext uri="{BB962C8B-B14F-4D97-AF65-F5344CB8AC3E}">
        <p14:creationId xmlns:p14="http://schemas.microsoft.com/office/powerpoint/2010/main" val="2338008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E1EBA-3E24-4D51-A9A1-D0DCE1DBE0B4}"/>
              </a:ext>
            </a:extLst>
          </p:cNvPr>
          <p:cNvSpPr>
            <a:spLocks noGrp="1"/>
          </p:cNvSpPr>
          <p:nvPr>
            <p:ph type="title"/>
          </p:nvPr>
        </p:nvSpPr>
        <p:spPr/>
        <p:txBody>
          <a:bodyPr>
            <a:normAutofit/>
          </a:bodyPr>
          <a:lstStyle/>
          <a:p>
            <a:pPr algn="ctr"/>
            <a:r>
              <a:rPr lang="en-US" sz="3200" b="1" cap="none" dirty="0"/>
              <a:t>Reflection</a:t>
            </a:r>
            <a:r>
              <a:rPr lang="en-US" sz="3200" b="1" dirty="0"/>
              <a:t> </a:t>
            </a:r>
          </a:p>
        </p:txBody>
      </p:sp>
      <p:sp>
        <p:nvSpPr>
          <p:cNvPr id="3" name="Content Placeholder 2">
            <a:extLst>
              <a:ext uri="{FF2B5EF4-FFF2-40B4-BE49-F238E27FC236}">
                <a16:creationId xmlns:a16="http://schemas.microsoft.com/office/drawing/2014/main" id="{C0361EA6-59C9-49A2-B771-106B50FCE9C8}"/>
              </a:ext>
            </a:extLst>
          </p:cNvPr>
          <p:cNvSpPr>
            <a:spLocks noGrp="1"/>
          </p:cNvSpPr>
          <p:nvPr>
            <p:ph idx="1"/>
          </p:nvPr>
        </p:nvSpPr>
        <p:spPr>
          <a:xfrm>
            <a:off x="1141412" y="1690255"/>
            <a:ext cx="9905999" cy="4100946"/>
          </a:xfrm>
        </p:spPr>
        <p:txBody>
          <a:bodyPr>
            <a:normAutofit/>
          </a:bodyPr>
          <a:lstStyle/>
          <a:p>
            <a:pPr algn="just"/>
            <a:r>
              <a:rPr lang="en-US" dirty="0">
                <a:latin typeface="Poor Richard" panose="02080502050505020702" pitchFamily="18" charset="0"/>
              </a:rPr>
              <a:t>In the realization that bilingual instructions in the Slovene-Italian border have not achieved fully its primary purpose, I think integrating in mandatory education curricula topics of cultural and political relations can act to promote cultural tolerance within this region. </a:t>
            </a:r>
          </a:p>
          <a:p>
            <a:pPr algn="just"/>
            <a:r>
              <a:rPr lang="en-US" dirty="0">
                <a:latin typeface="Poor Richard" panose="02080502050505020702" pitchFamily="18" charset="0"/>
              </a:rPr>
              <a:t>Also, textbooks and other coursebooks used in these schools should cover topics of intercultural education. </a:t>
            </a:r>
          </a:p>
          <a:p>
            <a:pPr algn="just"/>
            <a:r>
              <a:rPr lang="en-US" dirty="0">
                <a:latin typeface="Poor Richard" panose="02080502050505020702" pitchFamily="18" charset="0"/>
              </a:rPr>
              <a:t>Believably, these would eventually make the minority education system in the area more competitive to serve its purpose fully to consequently open up a new European space for the establishment of linguistic and cultural diversity through education processes that </a:t>
            </a:r>
            <a:r>
              <a:rPr lang="en-US" dirty="0" err="1">
                <a:latin typeface="Poor Richard" panose="02080502050505020702" pitchFamily="18" charset="0"/>
              </a:rPr>
              <a:t>honour</a:t>
            </a:r>
            <a:r>
              <a:rPr lang="en-US" dirty="0">
                <a:latin typeface="Poor Richard" panose="02080502050505020702" pitchFamily="18" charset="0"/>
              </a:rPr>
              <a:t> diversity (Cavaion, 2014). </a:t>
            </a:r>
          </a:p>
        </p:txBody>
      </p:sp>
    </p:spTree>
    <p:extLst>
      <p:ext uri="{BB962C8B-B14F-4D97-AF65-F5344CB8AC3E}">
        <p14:creationId xmlns:p14="http://schemas.microsoft.com/office/powerpoint/2010/main" val="341075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2676-0AF8-4AB7-A19D-1CA49E640A60}"/>
              </a:ext>
            </a:extLst>
          </p:cNvPr>
          <p:cNvSpPr>
            <a:spLocks noGrp="1"/>
          </p:cNvSpPr>
          <p:nvPr>
            <p:ph type="title"/>
          </p:nvPr>
        </p:nvSpPr>
        <p:spPr/>
        <p:txBody>
          <a:bodyPr>
            <a:normAutofit/>
          </a:bodyPr>
          <a:lstStyle/>
          <a:p>
            <a:pPr algn="ctr"/>
            <a:r>
              <a:rPr lang="en-US" sz="3200" b="1" cap="none" dirty="0"/>
              <a:t>References</a:t>
            </a:r>
            <a:r>
              <a:rPr lang="en-US" sz="3200" b="1" dirty="0"/>
              <a:t> </a:t>
            </a:r>
          </a:p>
        </p:txBody>
      </p:sp>
      <p:sp>
        <p:nvSpPr>
          <p:cNvPr id="3" name="Content Placeholder 2">
            <a:extLst>
              <a:ext uri="{FF2B5EF4-FFF2-40B4-BE49-F238E27FC236}">
                <a16:creationId xmlns:a16="http://schemas.microsoft.com/office/drawing/2014/main" id="{EDF456AE-85AB-4B42-9BDD-A9AF02A7CFD5}"/>
              </a:ext>
            </a:extLst>
          </p:cNvPr>
          <p:cNvSpPr>
            <a:spLocks noGrp="1"/>
          </p:cNvSpPr>
          <p:nvPr>
            <p:ph idx="1"/>
          </p:nvPr>
        </p:nvSpPr>
        <p:spPr>
          <a:xfrm>
            <a:off x="1141412" y="1911927"/>
            <a:ext cx="9905999" cy="4461164"/>
          </a:xfrm>
        </p:spPr>
        <p:txBody>
          <a:bodyPr>
            <a:normAutofit/>
          </a:bodyPr>
          <a:lstStyle/>
          <a:p>
            <a:pPr algn="just"/>
            <a:r>
              <a:rPr lang="en-US" dirty="0">
                <a:latin typeface="Poor Richard" panose="02080502050505020702" pitchFamily="18" charset="0"/>
              </a:rPr>
              <a:t>Baker, C., &amp; Jones, S. P. (Eds.). (1998). Encyclopedia of bilingualism and bilingual education. Multilingual Matters.</a:t>
            </a:r>
          </a:p>
          <a:p>
            <a:pPr algn="just"/>
            <a:r>
              <a:rPr lang="en-US" dirty="0">
                <a:latin typeface="Poor Richard" panose="02080502050505020702" pitchFamily="18" charset="0"/>
              </a:rPr>
              <a:t>Cavaion, M. I. (2014). TESTING FEASIBILITY OF CROSS BORDER CONTACTS WITHIN PRIMARY NEIGHBOURING LANGUAGES CLASSROOM. VSEBINA/INDICE GENERALE/CONTENTS, 277.</a:t>
            </a:r>
          </a:p>
          <a:p>
            <a:pPr algn="just"/>
            <a:r>
              <a:rPr lang="en-US" dirty="0" err="1">
                <a:latin typeface="Poor Richard" panose="02080502050505020702" pitchFamily="18" charset="0"/>
              </a:rPr>
              <a:t>Čok</a:t>
            </a:r>
            <a:r>
              <a:rPr lang="en-US" dirty="0">
                <a:latin typeface="Poor Richard" panose="02080502050505020702" pitchFamily="18" charset="0"/>
              </a:rPr>
              <a:t>, L., &amp; </a:t>
            </a:r>
            <a:r>
              <a:rPr lang="en-US" dirty="0" err="1">
                <a:latin typeface="Poor Richard" panose="02080502050505020702" pitchFamily="18" charset="0"/>
              </a:rPr>
              <a:t>Pertot</a:t>
            </a:r>
            <a:r>
              <a:rPr lang="en-US" dirty="0">
                <a:latin typeface="Poor Richard" panose="02080502050505020702" pitchFamily="18" charset="0"/>
              </a:rPr>
              <a:t>, S. (2010). Bilingual education in the ethnically mixed areas along the Slovene–Italian border. Comparative Education, 46(1), 63-78.</a:t>
            </a:r>
          </a:p>
        </p:txBody>
      </p:sp>
    </p:spTree>
    <p:extLst>
      <p:ext uri="{BB962C8B-B14F-4D97-AF65-F5344CB8AC3E}">
        <p14:creationId xmlns:p14="http://schemas.microsoft.com/office/powerpoint/2010/main" val="2768515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80C49-DE2D-496A-A644-2F19ED824062}"/>
              </a:ext>
            </a:extLst>
          </p:cNvPr>
          <p:cNvSpPr>
            <a:spLocks noGrp="1"/>
          </p:cNvSpPr>
          <p:nvPr>
            <p:ph type="title"/>
          </p:nvPr>
        </p:nvSpPr>
        <p:spPr>
          <a:xfrm>
            <a:off x="1482436" y="764373"/>
            <a:ext cx="10023764" cy="842753"/>
          </a:xfrm>
        </p:spPr>
        <p:txBody>
          <a:bodyPr/>
          <a:lstStyle/>
          <a:p>
            <a:pPr algn="ctr"/>
            <a:r>
              <a:rPr lang="en-US" b="1" cap="none" dirty="0"/>
              <a:t>Introduction</a:t>
            </a:r>
            <a:r>
              <a:rPr lang="en-US" b="1" dirty="0"/>
              <a:t> </a:t>
            </a:r>
          </a:p>
        </p:txBody>
      </p:sp>
      <p:sp>
        <p:nvSpPr>
          <p:cNvPr id="3" name="Content Placeholder 2">
            <a:extLst>
              <a:ext uri="{FF2B5EF4-FFF2-40B4-BE49-F238E27FC236}">
                <a16:creationId xmlns:a16="http://schemas.microsoft.com/office/drawing/2014/main" id="{BD0E6423-6F35-4F4D-812A-3461C7688DAA}"/>
              </a:ext>
            </a:extLst>
          </p:cNvPr>
          <p:cNvSpPr>
            <a:spLocks noGrp="1"/>
          </p:cNvSpPr>
          <p:nvPr>
            <p:ph idx="1"/>
          </p:nvPr>
        </p:nvSpPr>
        <p:spPr>
          <a:xfrm>
            <a:off x="1141412" y="1607126"/>
            <a:ext cx="9905999" cy="4765965"/>
          </a:xfrm>
        </p:spPr>
        <p:txBody>
          <a:bodyPr>
            <a:normAutofit/>
          </a:bodyPr>
          <a:lstStyle/>
          <a:p>
            <a:pPr algn="just"/>
            <a:r>
              <a:rPr lang="en-US" dirty="0">
                <a:latin typeface="Poor Richard" panose="02080502050505020702" pitchFamily="18" charset="0"/>
              </a:rPr>
              <a:t>Globalization has become a major phenomenon in modern European cities. </a:t>
            </a:r>
          </a:p>
          <a:p>
            <a:pPr algn="just"/>
            <a:r>
              <a:rPr lang="en-US" dirty="0">
                <a:latin typeface="Poor Richard" panose="02080502050505020702" pitchFamily="18" charset="0"/>
              </a:rPr>
              <a:t>In this view, states are always on the constant search for mechanisms through which to protect their national, political and economic interests. </a:t>
            </a:r>
          </a:p>
          <a:p>
            <a:pPr algn="just"/>
            <a:r>
              <a:rPr lang="en-US" dirty="0">
                <a:latin typeface="Poor Richard" panose="02080502050505020702" pitchFamily="18" charset="0"/>
              </a:rPr>
              <a:t>Slovenia has created a number of conditions that enables its engagement in European integration as well as preserving its ethnic and minority policies. </a:t>
            </a:r>
          </a:p>
          <a:p>
            <a:pPr algn="just"/>
            <a:r>
              <a:rPr lang="en-US" dirty="0">
                <a:latin typeface="Poor Richard" panose="02080502050505020702" pitchFamily="18" charset="0"/>
              </a:rPr>
              <a:t>The success of bilingual education particularly results from a complex sociological strategy consequently signifying the need to establish equality between ethnic groups to enhance the knowledge of languages and cultures (Baker &amp; Jones, 1998). </a:t>
            </a:r>
          </a:p>
        </p:txBody>
      </p:sp>
    </p:spTree>
    <p:extLst>
      <p:ext uri="{BB962C8B-B14F-4D97-AF65-F5344CB8AC3E}">
        <p14:creationId xmlns:p14="http://schemas.microsoft.com/office/powerpoint/2010/main" val="1856734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16711-DDB5-43F6-9E02-0A8A52D67FB7}"/>
              </a:ext>
            </a:extLst>
          </p:cNvPr>
          <p:cNvSpPr>
            <a:spLocks noGrp="1"/>
          </p:cNvSpPr>
          <p:nvPr>
            <p:ph type="title"/>
          </p:nvPr>
        </p:nvSpPr>
        <p:spPr/>
        <p:txBody>
          <a:bodyPr>
            <a:normAutofit/>
          </a:bodyPr>
          <a:lstStyle/>
          <a:p>
            <a:r>
              <a:rPr lang="en-US" sz="3200" b="1" cap="none" dirty="0"/>
              <a:t>Cont</a:t>
            </a:r>
            <a:r>
              <a:rPr lang="en-US" sz="3200" dirty="0"/>
              <a:t>..</a:t>
            </a:r>
          </a:p>
        </p:txBody>
      </p:sp>
      <p:sp>
        <p:nvSpPr>
          <p:cNvPr id="3" name="Content Placeholder 2">
            <a:extLst>
              <a:ext uri="{FF2B5EF4-FFF2-40B4-BE49-F238E27FC236}">
                <a16:creationId xmlns:a16="http://schemas.microsoft.com/office/drawing/2014/main" id="{D59D834E-A86A-4D5C-9901-F99C8F42D38D}"/>
              </a:ext>
            </a:extLst>
          </p:cNvPr>
          <p:cNvSpPr>
            <a:spLocks noGrp="1"/>
          </p:cNvSpPr>
          <p:nvPr>
            <p:ph idx="1"/>
          </p:nvPr>
        </p:nvSpPr>
        <p:spPr>
          <a:xfrm>
            <a:off x="1141412" y="1801091"/>
            <a:ext cx="9905999" cy="4765964"/>
          </a:xfrm>
        </p:spPr>
        <p:txBody>
          <a:bodyPr>
            <a:normAutofit/>
          </a:bodyPr>
          <a:lstStyle/>
          <a:p>
            <a:pPr algn="just"/>
            <a:r>
              <a:rPr lang="en-US" dirty="0">
                <a:latin typeface="Poor Richard" panose="02080502050505020702" pitchFamily="18" charset="0"/>
              </a:rPr>
              <a:t>This paper presents research results on the system of bilingual education in the Slovene-Italian border area that observably hosts ethnically diverse populations. </a:t>
            </a:r>
          </a:p>
          <a:p>
            <a:pPr algn="just"/>
            <a:r>
              <a:rPr lang="en-US" dirty="0">
                <a:latin typeface="Poor Richard" panose="02080502050505020702" pitchFamily="18" charset="0"/>
              </a:rPr>
              <a:t>Schools operating in this area have to apply both Slovene and Italian languages of instructions. </a:t>
            </a:r>
          </a:p>
          <a:p>
            <a:pPr algn="just"/>
            <a:r>
              <a:rPr lang="en-US" dirty="0">
                <a:latin typeface="Poor Richard" panose="02080502050505020702" pitchFamily="18" charset="0"/>
              </a:rPr>
              <a:t>Additionally, the systems have also made it compulsory for the students to learn the Slovene and the Italian languages as a second language as a minority language protection framework. </a:t>
            </a:r>
          </a:p>
          <a:p>
            <a:pPr algn="just"/>
            <a:r>
              <a:rPr lang="en-US" dirty="0">
                <a:latin typeface="Poor Richard" panose="02080502050505020702" pitchFamily="18" charset="0"/>
              </a:rPr>
              <a:t>This study particularly focused on the education policies in the ethically mixed border region. </a:t>
            </a:r>
          </a:p>
          <a:p>
            <a:pPr algn="just"/>
            <a:r>
              <a:rPr lang="en-US" dirty="0">
                <a:latin typeface="Poor Richard" panose="02080502050505020702" pitchFamily="18" charset="0"/>
              </a:rPr>
              <a:t>Bilingual systems of instruction have been developed on both sides of the border with the minority language as the main language of instructions. </a:t>
            </a:r>
          </a:p>
        </p:txBody>
      </p:sp>
    </p:spTree>
    <p:extLst>
      <p:ext uri="{BB962C8B-B14F-4D97-AF65-F5344CB8AC3E}">
        <p14:creationId xmlns:p14="http://schemas.microsoft.com/office/powerpoint/2010/main" val="1222086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2C4B8-2102-44E3-8A6B-8464908F6FC1}"/>
              </a:ext>
            </a:extLst>
          </p:cNvPr>
          <p:cNvSpPr>
            <a:spLocks noGrp="1"/>
          </p:cNvSpPr>
          <p:nvPr>
            <p:ph type="title"/>
          </p:nvPr>
        </p:nvSpPr>
        <p:spPr/>
        <p:txBody>
          <a:bodyPr>
            <a:normAutofit/>
          </a:bodyPr>
          <a:lstStyle/>
          <a:p>
            <a:pPr algn="ctr"/>
            <a:r>
              <a:rPr lang="en-US" sz="3200" b="1" cap="none" dirty="0"/>
              <a:t>Purpose</a:t>
            </a:r>
            <a:r>
              <a:rPr lang="en-US" sz="3200" b="1" dirty="0"/>
              <a:t> </a:t>
            </a:r>
          </a:p>
        </p:txBody>
      </p:sp>
      <p:sp>
        <p:nvSpPr>
          <p:cNvPr id="3" name="Content Placeholder 2">
            <a:extLst>
              <a:ext uri="{FF2B5EF4-FFF2-40B4-BE49-F238E27FC236}">
                <a16:creationId xmlns:a16="http://schemas.microsoft.com/office/drawing/2014/main" id="{45677D0B-34C7-4D78-82C0-73A7AFF4A701}"/>
              </a:ext>
            </a:extLst>
          </p:cNvPr>
          <p:cNvSpPr>
            <a:spLocks noGrp="1"/>
          </p:cNvSpPr>
          <p:nvPr>
            <p:ph idx="1"/>
          </p:nvPr>
        </p:nvSpPr>
        <p:spPr/>
        <p:txBody>
          <a:bodyPr/>
          <a:lstStyle/>
          <a:p>
            <a:pPr algn="just"/>
            <a:r>
              <a:rPr lang="en-US" dirty="0">
                <a:latin typeface="Poor Richard" panose="02080502050505020702" pitchFamily="18" charset="0"/>
              </a:rPr>
              <a:t>The researchers in this study particularly sought to determine the effectiveness of the bilingual instruction model applied by schools in the Slovene-Italian boarder. </a:t>
            </a:r>
          </a:p>
          <a:p>
            <a:pPr algn="just"/>
            <a:r>
              <a:rPr lang="en-US" dirty="0">
                <a:latin typeface="Poor Richard" panose="02080502050505020702" pitchFamily="18" charset="0"/>
              </a:rPr>
              <a:t>Similarly, the researchers were also interested in identifying the models to be applied in schools of ethnically mixed areas to achieve student success. </a:t>
            </a:r>
          </a:p>
        </p:txBody>
      </p:sp>
    </p:spTree>
    <p:extLst>
      <p:ext uri="{BB962C8B-B14F-4D97-AF65-F5344CB8AC3E}">
        <p14:creationId xmlns:p14="http://schemas.microsoft.com/office/powerpoint/2010/main" val="2772936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794B5-6097-4537-ABA6-E5F31DF5B36E}"/>
              </a:ext>
            </a:extLst>
          </p:cNvPr>
          <p:cNvSpPr>
            <a:spLocks noGrp="1"/>
          </p:cNvSpPr>
          <p:nvPr>
            <p:ph type="title"/>
          </p:nvPr>
        </p:nvSpPr>
        <p:spPr/>
        <p:txBody>
          <a:bodyPr>
            <a:normAutofit/>
          </a:bodyPr>
          <a:lstStyle/>
          <a:p>
            <a:pPr algn="ctr"/>
            <a:r>
              <a:rPr lang="en-US" sz="3200" b="1" cap="none" dirty="0"/>
              <a:t>Hypotheses</a:t>
            </a:r>
            <a:r>
              <a:rPr lang="en-US" sz="3200" b="1" dirty="0"/>
              <a:t> </a:t>
            </a:r>
          </a:p>
        </p:txBody>
      </p:sp>
      <p:sp>
        <p:nvSpPr>
          <p:cNvPr id="3" name="Content Placeholder 2">
            <a:extLst>
              <a:ext uri="{FF2B5EF4-FFF2-40B4-BE49-F238E27FC236}">
                <a16:creationId xmlns:a16="http://schemas.microsoft.com/office/drawing/2014/main" id="{67A85E7B-028A-4F7E-96F5-2BFE92CD329E}"/>
              </a:ext>
            </a:extLst>
          </p:cNvPr>
          <p:cNvSpPr>
            <a:spLocks noGrp="1"/>
          </p:cNvSpPr>
          <p:nvPr>
            <p:ph idx="1"/>
          </p:nvPr>
        </p:nvSpPr>
        <p:spPr/>
        <p:txBody>
          <a:bodyPr/>
          <a:lstStyle/>
          <a:p>
            <a:pPr algn="just"/>
            <a:r>
              <a:rPr lang="en-US" dirty="0">
                <a:latin typeface="Poor Richard" panose="02080502050505020702" pitchFamily="18" charset="0"/>
              </a:rPr>
              <a:t>This study was premised on the following positive hypothesis’</a:t>
            </a:r>
          </a:p>
          <a:p>
            <a:pPr algn="just"/>
            <a:r>
              <a:rPr lang="en-US" dirty="0">
                <a:latin typeface="Poor Richard" panose="02080502050505020702" pitchFamily="18" charset="0"/>
              </a:rPr>
              <a:t>Similar systems of bilingual education in the Slovene-Italian border area have resulted in a firmly supported preservation model besides achieving high competency levels. </a:t>
            </a:r>
          </a:p>
        </p:txBody>
      </p:sp>
    </p:spTree>
    <p:extLst>
      <p:ext uri="{BB962C8B-B14F-4D97-AF65-F5344CB8AC3E}">
        <p14:creationId xmlns:p14="http://schemas.microsoft.com/office/powerpoint/2010/main" val="3110121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5DF3B-3E97-4107-8FCE-3EB7180EDE09}"/>
              </a:ext>
            </a:extLst>
          </p:cNvPr>
          <p:cNvSpPr>
            <a:spLocks noGrp="1"/>
          </p:cNvSpPr>
          <p:nvPr>
            <p:ph type="title"/>
          </p:nvPr>
        </p:nvSpPr>
        <p:spPr>
          <a:xfrm>
            <a:off x="1141413" y="1205344"/>
            <a:ext cx="9905998" cy="891743"/>
          </a:xfrm>
        </p:spPr>
        <p:txBody>
          <a:bodyPr>
            <a:normAutofit/>
          </a:bodyPr>
          <a:lstStyle/>
          <a:p>
            <a:pPr algn="ctr"/>
            <a:r>
              <a:rPr lang="en-US" sz="3200" b="1" cap="none" dirty="0"/>
              <a:t>Methodology</a:t>
            </a:r>
            <a:r>
              <a:rPr lang="en-US" sz="3200" dirty="0"/>
              <a:t> </a:t>
            </a:r>
          </a:p>
        </p:txBody>
      </p:sp>
      <p:sp>
        <p:nvSpPr>
          <p:cNvPr id="3" name="Content Placeholder 2">
            <a:extLst>
              <a:ext uri="{FF2B5EF4-FFF2-40B4-BE49-F238E27FC236}">
                <a16:creationId xmlns:a16="http://schemas.microsoft.com/office/drawing/2014/main" id="{87B0CA21-A9BB-41D6-A4FA-376EA6BF6738}"/>
              </a:ext>
            </a:extLst>
          </p:cNvPr>
          <p:cNvSpPr>
            <a:spLocks noGrp="1"/>
          </p:cNvSpPr>
          <p:nvPr>
            <p:ph idx="1"/>
          </p:nvPr>
        </p:nvSpPr>
        <p:spPr>
          <a:xfrm>
            <a:off x="1141412" y="2249486"/>
            <a:ext cx="9905999" cy="3989995"/>
          </a:xfrm>
        </p:spPr>
        <p:txBody>
          <a:bodyPr>
            <a:normAutofit/>
          </a:bodyPr>
          <a:lstStyle/>
          <a:p>
            <a:pPr algn="just"/>
            <a:r>
              <a:rPr lang="en-US" dirty="0">
                <a:latin typeface="Poor Richard" panose="02080502050505020702" pitchFamily="18" charset="0"/>
              </a:rPr>
              <a:t>The study was conducted in schools in ethnically mixed regions on the Slovene-Italian border. </a:t>
            </a:r>
          </a:p>
          <a:p>
            <a:pPr algn="just"/>
            <a:r>
              <a:rPr lang="en-US" dirty="0">
                <a:latin typeface="Poor Richard" panose="02080502050505020702" pitchFamily="18" charset="0"/>
              </a:rPr>
              <a:t>The researchers chose smaller elementary schools outside the region to act as the control group. </a:t>
            </a:r>
          </a:p>
          <a:p>
            <a:pPr algn="just"/>
            <a:r>
              <a:rPr lang="en-US" dirty="0">
                <a:latin typeface="Poor Richard" panose="02080502050505020702" pitchFamily="18" charset="0"/>
              </a:rPr>
              <a:t>The researchers in this study particularly focused on determining the degree of bilingualism used in these schools. </a:t>
            </a:r>
          </a:p>
          <a:p>
            <a:pPr algn="just"/>
            <a:r>
              <a:rPr lang="en-US" dirty="0">
                <a:latin typeface="Poor Richard" panose="02080502050505020702" pitchFamily="18" charset="0"/>
              </a:rPr>
              <a:t>In investigating and comparing communicative competence, the researchers evaluated the following key areas that included: literacy, skills of comprehension, communication and expression in the pupils’ first language; success in second and in foreign language learning. </a:t>
            </a:r>
          </a:p>
        </p:txBody>
      </p:sp>
    </p:spTree>
    <p:extLst>
      <p:ext uri="{BB962C8B-B14F-4D97-AF65-F5344CB8AC3E}">
        <p14:creationId xmlns:p14="http://schemas.microsoft.com/office/powerpoint/2010/main" val="627550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28004-78E3-4A3D-80D6-368F1875094F}"/>
              </a:ext>
            </a:extLst>
          </p:cNvPr>
          <p:cNvSpPr>
            <a:spLocks noGrp="1"/>
          </p:cNvSpPr>
          <p:nvPr>
            <p:ph type="title"/>
          </p:nvPr>
        </p:nvSpPr>
        <p:spPr/>
        <p:txBody>
          <a:bodyPr/>
          <a:lstStyle/>
          <a:p>
            <a:r>
              <a:rPr lang="en-US" sz="3200" b="1" cap="none" dirty="0"/>
              <a:t>Cont</a:t>
            </a:r>
            <a:r>
              <a:rPr lang="en-US" dirty="0"/>
              <a:t>..</a:t>
            </a:r>
          </a:p>
        </p:txBody>
      </p:sp>
      <p:sp>
        <p:nvSpPr>
          <p:cNvPr id="3" name="Content Placeholder 2">
            <a:extLst>
              <a:ext uri="{FF2B5EF4-FFF2-40B4-BE49-F238E27FC236}">
                <a16:creationId xmlns:a16="http://schemas.microsoft.com/office/drawing/2014/main" id="{0A6CC6B7-E29D-426E-AF68-FA9018668934}"/>
              </a:ext>
            </a:extLst>
          </p:cNvPr>
          <p:cNvSpPr>
            <a:spLocks noGrp="1"/>
          </p:cNvSpPr>
          <p:nvPr>
            <p:ph idx="1"/>
          </p:nvPr>
        </p:nvSpPr>
        <p:spPr>
          <a:xfrm>
            <a:off x="1141412" y="1676400"/>
            <a:ext cx="9905999" cy="4461163"/>
          </a:xfrm>
        </p:spPr>
        <p:txBody>
          <a:bodyPr>
            <a:normAutofit/>
          </a:bodyPr>
          <a:lstStyle/>
          <a:p>
            <a:pPr algn="just"/>
            <a:r>
              <a:rPr lang="en-US" dirty="0">
                <a:latin typeface="Poor Richard" panose="02080502050505020702" pitchFamily="18" charset="0"/>
              </a:rPr>
              <a:t>To assess the level of competence in the second language and the foreign language, the researchers administered guided tests to the students that lasted about 20 minutes and were primarily based on the following descriptors of writing: satisfactoriness, coherence, informativeness, purposefulness and argumentation. </a:t>
            </a:r>
          </a:p>
          <a:p>
            <a:pPr algn="just"/>
            <a:r>
              <a:rPr lang="en-US" dirty="0">
                <a:latin typeface="Poor Richard" panose="02080502050505020702" pitchFamily="18" charset="0"/>
              </a:rPr>
              <a:t>It is important to note that the study was conducted particularly for eighth-grade pupils in these schools. </a:t>
            </a:r>
          </a:p>
        </p:txBody>
      </p:sp>
    </p:spTree>
    <p:extLst>
      <p:ext uri="{BB962C8B-B14F-4D97-AF65-F5344CB8AC3E}">
        <p14:creationId xmlns:p14="http://schemas.microsoft.com/office/powerpoint/2010/main" val="748536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182E7-F716-4B84-95EB-CF13A82E5567}"/>
              </a:ext>
            </a:extLst>
          </p:cNvPr>
          <p:cNvSpPr>
            <a:spLocks noGrp="1"/>
          </p:cNvSpPr>
          <p:nvPr>
            <p:ph type="title"/>
          </p:nvPr>
        </p:nvSpPr>
        <p:spPr/>
        <p:txBody>
          <a:bodyPr/>
          <a:lstStyle/>
          <a:p>
            <a:pPr algn="ctr"/>
            <a:r>
              <a:rPr lang="en-US" sz="3200" b="1" cap="none" dirty="0"/>
              <a:t>Findings</a:t>
            </a:r>
            <a:r>
              <a:rPr lang="en-US" b="1" dirty="0"/>
              <a:t> </a:t>
            </a:r>
          </a:p>
        </p:txBody>
      </p:sp>
      <p:sp>
        <p:nvSpPr>
          <p:cNvPr id="3" name="Content Placeholder 2">
            <a:extLst>
              <a:ext uri="{FF2B5EF4-FFF2-40B4-BE49-F238E27FC236}">
                <a16:creationId xmlns:a16="http://schemas.microsoft.com/office/drawing/2014/main" id="{689AF568-5076-4BCD-8723-85B3D9FD318A}"/>
              </a:ext>
            </a:extLst>
          </p:cNvPr>
          <p:cNvSpPr>
            <a:spLocks noGrp="1"/>
          </p:cNvSpPr>
          <p:nvPr>
            <p:ph idx="1"/>
          </p:nvPr>
        </p:nvSpPr>
        <p:spPr>
          <a:xfrm>
            <a:off x="1141412" y="1717964"/>
            <a:ext cx="9905999" cy="4876799"/>
          </a:xfrm>
        </p:spPr>
        <p:txBody>
          <a:bodyPr>
            <a:normAutofit/>
          </a:bodyPr>
          <a:lstStyle/>
          <a:p>
            <a:pPr algn="just"/>
            <a:r>
              <a:rPr lang="en-US" dirty="0">
                <a:latin typeface="Poor Richard" panose="02080502050505020702" pitchFamily="18" charset="0"/>
              </a:rPr>
              <a:t>This study revealed certain differences in the linguistic organization of classes in the Italian minority schools in Slovenia and in Slovene minority schools in Italy. </a:t>
            </a:r>
          </a:p>
          <a:p>
            <a:pPr algn="just"/>
            <a:r>
              <a:rPr lang="en-US" dirty="0">
                <a:latin typeface="Poor Richard" panose="02080502050505020702" pitchFamily="18" charset="0"/>
              </a:rPr>
              <a:t>Although, in both scenarios, the results were comparable according to the researchers with the minority languages used as mediums of instructions in these schools. </a:t>
            </a:r>
          </a:p>
          <a:p>
            <a:pPr algn="just"/>
            <a:r>
              <a:rPr lang="en-US" dirty="0">
                <a:latin typeface="Poor Richard" panose="02080502050505020702" pitchFamily="18" charset="0"/>
              </a:rPr>
              <a:t>However, in terms of acquisition of language it was evident that a majority of Italian schools in areas inhabited by Slovenes, the minority language is not taught. </a:t>
            </a:r>
          </a:p>
          <a:p>
            <a:pPr algn="just"/>
            <a:r>
              <a:rPr lang="en-US" dirty="0">
                <a:latin typeface="Poor Richard" panose="02080502050505020702" pitchFamily="18" charset="0"/>
              </a:rPr>
              <a:t>A comparison of the examination results revealed that Slovene students presented significantly better communicative competence in the minority language than their counterparts in Italy. </a:t>
            </a:r>
          </a:p>
          <a:p>
            <a:pPr algn="just"/>
            <a:r>
              <a:rPr lang="en-US" dirty="0">
                <a:latin typeface="Poor Richard" panose="02080502050505020702" pitchFamily="18" charset="0"/>
              </a:rPr>
              <a:t>Most of them were successful in Italian tests and achieved the stated objectives. </a:t>
            </a:r>
          </a:p>
        </p:txBody>
      </p:sp>
    </p:spTree>
    <p:extLst>
      <p:ext uri="{BB962C8B-B14F-4D97-AF65-F5344CB8AC3E}">
        <p14:creationId xmlns:p14="http://schemas.microsoft.com/office/powerpoint/2010/main" val="3465235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F8889-1F95-46F6-AADC-2C7BA850435B}"/>
              </a:ext>
            </a:extLst>
          </p:cNvPr>
          <p:cNvSpPr>
            <a:spLocks noGrp="1"/>
          </p:cNvSpPr>
          <p:nvPr>
            <p:ph type="title"/>
          </p:nvPr>
        </p:nvSpPr>
        <p:spPr/>
        <p:txBody>
          <a:bodyPr>
            <a:normAutofit/>
          </a:bodyPr>
          <a:lstStyle/>
          <a:p>
            <a:r>
              <a:rPr lang="en-US" sz="3200" b="1" dirty="0">
                <a:latin typeface="Poor Richard" panose="02080502050505020702" pitchFamily="18" charset="0"/>
              </a:rPr>
              <a:t>CONT</a:t>
            </a:r>
            <a:r>
              <a:rPr lang="en-US" sz="3200" dirty="0"/>
              <a:t>..</a:t>
            </a:r>
          </a:p>
        </p:txBody>
      </p:sp>
      <p:sp>
        <p:nvSpPr>
          <p:cNvPr id="3" name="Content Placeholder 2">
            <a:extLst>
              <a:ext uri="{FF2B5EF4-FFF2-40B4-BE49-F238E27FC236}">
                <a16:creationId xmlns:a16="http://schemas.microsoft.com/office/drawing/2014/main" id="{4FF4E82F-07E1-454E-9166-1F77F14446CE}"/>
              </a:ext>
            </a:extLst>
          </p:cNvPr>
          <p:cNvSpPr>
            <a:spLocks noGrp="1"/>
          </p:cNvSpPr>
          <p:nvPr>
            <p:ph idx="1"/>
          </p:nvPr>
        </p:nvSpPr>
        <p:spPr/>
        <p:txBody>
          <a:bodyPr>
            <a:normAutofit lnSpcReduction="10000"/>
          </a:bodyPr>
          <a:lstStyle/>
          <a:p>
            <a:pPr algn="just"/>
            <a:r>
              <a:rPr lang="en-US" dirty="0">
                <a:latin typeface="Poor Richard" panose="02080502050505020702" pitchFamily="18" charset="0"/>
              </a:rPr>
              <a:t>By contrast, it was evident that the minority students in Italy presented lower linguistic competence.</a:t>
            </a:r>
          </a:p>
          <a:p>
            <a:pPr algn="just"/>
            <a:r>
              <a:rPr lang="en-US" dirty="0">
                <a:latin typeface="Poor Richard" panose="02080502050505020702" pitchFamily="18" charset="0"/>
              </a:rPr>
              <a:t>For this reason, these students registered lower scores in writing skills and text coherence. Students in Italy however obtained higher scores in a foreign language an indication of a different instruction approach in these schools. </a:t>
            </a:r>
          </a:p>
          <a:p>
            <a:pPr algn="just"/>
            <a:r>
              <a:rPr lang="en-US" dirty="0">
                <a:latin typeface="Poor Richard" panose="02080502050505020702" pitchFamily="18" charset="0"/>
              </a:rPr>
              <a:t>Based on this research, it was evident that the bilingual system of instructions in the Slovene-Italian border has observably failed to meet its original objectives considering the level of language acquisition. </a:t>
            </a:r>
          </a:p>
          <a:p>
            <a:pPr algn="just"/>
            <a:r>
              <a:rPr lang="en-US" dirty="0">
                <a:latin typeface="Poor Richard" panose="02080502050505020702" pitchFamily="18" charset="0"/>
              </a:rPr>
              <a:t>The researchers concluded that the objectives have only been partially met. In order to evaluate the effectiveness of this model, is important to evaluate and analyses the elementary curriculum implementation in the ethnically diverse areas of the Slovene-Italian border. </a:t>
            </a:r>
          </a:p>
          <a:p>
            <a:pPr algn="just"/>
            <a:r>
              <a:rPr lang="en-US" dirty="0">
                <a:latin typeface="Poor Richard" panose="02080502050505020702" pitchFamily="18" charset="0"/>
              </a:rPr>
              <a:t>Also, teachers need to be advised to use these new approaches to multilingualism and intercultural communication in the broader region. </a:t>
            </a:r>
          </a:p>
          <a:p>
            <a:pPr algn="just"/>
            <a:endParaRPr lang="en-US" dirty="0">
              <a:latin typeface="Poor Richard" panose="02080502050505020702" pitchFamily="18" charset="0"/>
            </a:endParaRPr>
          </a:p>
        </p:txBody>
      </p:sp>
    </p:spTree>
    <p:extLst>
      <p:ext uri="{BB962C8B-B14F-4D97-AF65-F5344CB8AC3E}">
        <p14:creationId xmlns:p14="http://schemas.microsoft.com/office/powerpoint/2010/main" val="1885474724"/>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Vapor Trail</Template>
  <TotalTime>174</TotalTime>
  <Words>1079</Words>
  <Application>Microsoft Office PowerPoint</Application>
  <PresentationFormat>Widescreen</PresentationFormat>
  <Paragraphs>51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Poor Richard</vt:lpstr>
      <vt:lpstr>Vapor Trail</vt:lpstr>
      <vt:lpstr>Bilingual education in the ethnically mixed areas along the Slovene–Italian border    Author Institutional Affiliation Instructor  Course code  Date of submission  </vt:lpstr>
      <vt:lpstr>Introduction </vt:lpstr>
      <vt:lpstr>Cont..</vt:lpstr>
      <vt:lpstr>Purpose </vt:lpstr>
      <vt:lpstr>Hypotheses </vt:lpstr>
      <vt:lpstr>Methodology </vt:lpstr>
      <vt:lpstr>Cont..</vt:lpstr>
      <vt:lpstr>Findings </vt:lpstr>
      <vt:lpstr>CONT..</vt:lpstr>
      <vt:lpstr>Summary</vt:lpstr>
      <vt:lpstr>Reflection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foreign language learning: Implementation of a project in a game –based context     Author Institutional Affiliation Instructor  Course Code  Date Of Submission</dc:title>
  <dc:creator>steveyoung640@gmail.com</dc:creator>
  <cp:lastModifiedBy>steveyoung640@gmail.com</cp:lastModifiedBy>
  <cp:revision>72</cp:revision>
  <dcterms:created xsi:type="dcterms:W3CDTF">2021-04-10T19:39:33Z</dcterms:created>
  <dcterms:modified xsi:type="dcterms:W3CDTF">2021-04-11T01:54:34Z</dcterms:modified>
</cp:coreProperties>
</file>